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0"/>
  </p:notesMasterIdLst>
  <p:handoutMasterIdLst>
    <p:handoutMasterId r:id="rId121"/>
  </p:handoutMasterIdLst>
  <p:sldIdLst>
    <p:sldId id="8033" r:id="rId3"/>
    <p:sldId id="7995" r:id="rId4"/>
    <p:sldId id="7671" r:id="rId5"/>
    <p:sldId id="7681" r:id="rId6"/>
    <p:sldId id="983" r:id="rId7"/>
    <p:sldId id="1026" r:id="rId8"/>
    <p:sldId id="7677" r:id="rId9"/>
    <p:sldId id="7784" r:id="rId10"/>
    <p:sldId id="7774" r:id="rId11"/>
    <p:sldId id="692" r:id="rId12"/>
    <p:sldId id="1021" r:id="rId13"/>
    <p:sldId id="583" r:id="rId14"/>
    <p:sldId id="7691" r:id="rId15"/>
    <p:sldId id="7895" r:id="rId16"/>
    <p:sldId id="7896" r:id="rId17"/>
    <p:sldId id="1028" r:id="rId18"/>
    <p:sldId id="8064" r:id="rId19"/>
    <p:sldId id="1024" r:id="rId20"/>
    <p:sldId id="7698" r:id="rId21"/>
    <p:sldId id="721" r:id="rId22"/>
    <p:sldId id="8037" r:id="rId23"/>
    <p:sldId id="7884" r:id="rId24"/>
    <p:sldId id="7886" r:id="rId25"/>
    <p:sldId id="8038" r:id="rId26"/>
    <p:sldId id="8065" r:id="rId27"/>
    <p:sldId id="8011" r:id="rId28"/>
    <p:sldId id="8066" r:id="rId29"/>
    <p:sldId id="8054" r:id="rId30"/>
    <p:sldId id="8055" r:id="rId31"/>
    <p:sldId id="8056" r:id="rId32"/>
    <p:sldId id="8057" r:id="rId33"/>
    <p:sldId id="8058" r:id="rId34"/>
    <p:sldId id="8059" r:id="rId35"/>
    <p:sldId id="8060" r:id="rId36"/>
    <p:sldId id="8061" r:id="rId37"/>
    <p:sldId id="8062" r:id="rId38"/>
    <p:sldId id="8063" r:id="rId39"/>
    <p:sldId id="8052" r:id="rId40"/>
    <p:sldId id="8044" r:id="rId41"/>
    <p:sldId id="8051" r:id="rId42"/>
    <p:sldId id="8053" r:id="rId43"/>
    <p:sldId id="8046" r:id="rId44"/>
    <p:sldId id="8047" r:id="rId45"/>
    <p:sldId id="8048" r:id="rId46"/>
    <p:sldId id="8049" r:id="rId47"/>
    <p:sldId id="8045" r:id="rId48"/>
    <p:sldId id="8068" r:id="rId49"/>
    <p:sldId id="8067" r:id="rId50"/>
    <p:sldId id="7664" r:id="rId51"/>
    <p:sldId id="7665" r:id="rId52"/>
    <p:sldId id="7835" r:id="rId53"/>
    <p:sldId id="8073" r:id="rId54"/>
    <p:sldId id="8070" r:id="rId55"/>
    <p:sldId id="7836" r:id="rId56"/>
    <p:sldId id="7837" r:id="rId57"/>
    <p:sldId id="7879" r:id="rId58"/>
    <p:sldId id="7703" r:id="rId59"/>
    <p:sldId id="7881" r:id="rId60"/>
    <p:sldId id="7883" r:id="rId61"/>
    <p:sldId id="7880" r:id="rId62"/>
    <p:sldId id="7702" r:id="rId63"/>
    <p:sldId id="7710" r:id="rId64"/>
    <p:sldId id="7894" r:id="rId65"/>
    <p:sldId id="8034" r:id="rId66"/>
    <p:sldId id="7781" r:id="rId67"/>
    <p:sldId id="8069" r:id="rId68"/>
    <p:sldId id="8035" r:id="rId69"/>
    <p:sldId id="8040" r:id="rId70"/>
    <p:sldId id="727" r:id="rId71"/>
    <p:sldId id="7950" r:id="rId72"/>
    <p:sldId id="8004" r:id="rId73"/>
    <p:sldId id="8006" r:id="rId74"/>
    <p:sldId id="7956" r:id="rId75"/>
    <p:sldId id="8042" r:id="rId76"/>
    <p:sldId id="1102" r:id="rId77"/>
    <p:sldId id="1103" r:id="rId78"/>
    <p:sldId id="8043" r:id="rId79"/>
    <p:sldId id="988" r:id="rId80"/>
    <p:sldId id="7968" r:id="rId81"/>
    <p:sldId id="7683" r:id="rId82"/>
    <p:sldId id="8019" r:id="rId83"/>
    <p:sldId id="8017" r:id="rId84"/>
    <p:sldId id="8018" r:id="rId85"/>
    <p:sldId id="8020" r:id="rId86"/>
    <p:sldId id="7962" r:id="rId87"/>
    <p:sldId id="7833" r:id="rId88"/>
    <p:sldId id="8021" r:id="rId89"/>
    <p:sldId id="7953" r:id="rId90"/>
    <p:sldId id="8022" r:id="rId91"/>
    <p:sldId id="7954" r:id="rId92"/>
    <p:sldId id="8023" r:id="rId93"/>
    <p:sldId id="8024" r:id="rId94"/>
    <p:sldId id="8027" r:id="rId95"/>
    <p:sldId id="8028" r:id="rId96"/>
    <p:sldId id="8029" r:id="rId97"/>
    <p:sldId id="7890" r:id="rId98"/>
    <p:sldId id="7891" r:id="rId99"/>
    <p:sldId id="8030" r:id="rId100"/>
    <p:sldId id="7794" r:id="rId101"/>
    <p:sldId id="7795" r:id="rId102"/>
    <p:sldId id="7729" r:id="rId103"/>
    <p:sldId id="7842" r:id="rId104"/>
    <p:sldId id="1253" r:id="rId105"/>
    <p:sldId id="7771" r:id="rId106"/>
    <p:sldId id="7699" r:id="rId107"/>
    <p:sldId id="7657" r:id="rId108"/>
    <p:sldId id="7789" r:id="rId109"/>
    <p:sldId id="7930" r:id="rId110"/>
    <p:sldId id="7931" r:id="rId111"/>
    <p:sldId id="8031" r:id="rId112"/>
    <p:sldId id="7998" r:id="rId113"/>
    <p:sldId id="7957" r:id="rId114"/>
    <p:sldId id="8032" r:id="rId115"/>
    <p:sldId id="7927" r:id="rId116"/>
    <p:sldId id="7960" r:id="rId117"/>
    <p:sldId id="8003" r:id="rId118"/>
    <p:sldId id="7992" r:id="rId1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FFFA"/>
    <a:srgbClr val="C55A11"/>
    <a:srgbClr val="BFBFBF"/>
    <a:srgbClr val="E8FAFA"/>
    <a:srgbClr val="19CBCF"/>
    <a:srgbClr val="21F3F7"/>
    <a:srgbClr val="DCE6F2"/>
    <a:srgbClr val="C00000"/>
    <a:srgbClr val="CF7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8"/>
    <p:restoredTop sz="77143"/>
  </p:normalViewPr>
  <p:slideViewPr>
    <p:cSldViewPr snapToGrid="0">
      <p:cViewPr varScale="1">
        <p:scale>
          <a:sx n="93" d="100"/>
          <a:sy n="93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47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10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48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2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03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gi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4.emf"/><Relationship Id="rId10" Type="http://schemas.openxmlformats.org/officeDocument/2006/relationships/image" Target="../media/image89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www.youtube.com/live/CRtm1es4n3o?si=8N5zB6e_RUc5Ejl8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live/YQwRYWpCsk0?si=jXPueMHb5wgs69-q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59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https://pixabay.com/en/warning-sign-slow-traffic-safety-36602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7 March 2024</a:t>
            </a:r>
          </a:p>
          <a:p>
            <a:r>
              <a:rPr lang="en-US" sz="2000" dirty="0"/>
              <a:t>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27674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237905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237770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237635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456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3149677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100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78333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459112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81218" y="1278157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627816" y="1276805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148459" y="1275453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506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611746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-3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-4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-4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-4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3924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3" grpId="0" animBg="1"/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7E86D-DEC2-C3E3-143C-1A5FB433BC22}"/>
              </a:ext>
            </a:extLst>
          </p:cNvPr>
          <p:cNvSpPr txBox="1"/>
          <p:nvPr/>
        </p:nvSpPr>
        <p:spPr>
          <a:xfrm>
            <a:off x="0" y="978376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1772212" y="50553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1772212" y="511497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1786067" y="3060333"/>
            <a:ext cx="0" cy="1995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422908" y="3734695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5" y="3489857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3" y="3489856"/>
            <a:ext cx="7772396" cy="156553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2115082" y="1187460"/>
            <a:ext cx="6720160" cy="965200"/>
          </a:xfrm>
          <a:prstGeom prst="roundRect">
            <a:avLst>
              <a:gd name="adj" fmla="val 0"/>
            </a:avLst>
          </a:prstGeom>
          <a:solidFill>
            <a:srgbClr val="CC4778">
              <a:alpha val="29804"/>
            </a:srgbClr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2115082" y="2259665"/>
            <a:ext cx="672016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0" y="5484302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4752109" y="34767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8" y="3859123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892105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544427" y="3825467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4486181" y="3824068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1790229" y="3047624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72967" y="1992218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cells are vulnerable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bounded temperature range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5591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1013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Heating up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5291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Cooling down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Attack Improvement 2: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6508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76.6%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2943992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*Example fraction values from SK Hynix modules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9144000" y="3898944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576114" cy="237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6507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356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356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78349" y="222421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mbria"/>
              <a:ea typeface="Cambria"/>
              <a:cs typeface="+mj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E67B6-65A8-3993-981F-6D2E43754A70}"/>
              </a:ext>
            </a:extLst>
          </p:cNvPr>
          <p:cNvSpPr/>
          <p:nvPr/>
        </p:nvSpPr>
        <p:spPr>
          <a:xfrm>
            <a:off x="2257365" y="1501293"/>
            <a:ext cx="2713219" cy="2350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34478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683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716585" y="1636615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2432254" y="1636615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4153435" y="1636615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5865809" y="1636615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685007" y="3244301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718043" y="3013468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683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716585" y="4980213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3143427" y="4980213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7983728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5546356" y="4980213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7962882" y="4980213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3413940" y="3014801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6096209" y="3013468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3301755" y="3495800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1617738" y="5494167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6093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699908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4059107" y="5490560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6474110" y="5497288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74CCBB-5702-CEC5-9B9F-E5FA22A11FA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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Memory Access Patterns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2348495" y="1241211"/>
            <a:ext cx="6328275" cy="157367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memory region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/>
        </p:nvGraphicFramePr>
        <p:xfrm>
          <a:off x="2000975" y="3429000"/>
          <a:ext cx="7143025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680200" y="4231472"/>
            <a:ext cx="20719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1014617" y="3608384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3079404" y="4649069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7143025" y="4068444"/>
            <a:ext cx="1248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0" y="5100178"/>
            <a:ext cx="9144000" cy="1048769"/>
          </a:xfrm>
          <a:prstGeom prst="roundRect">
            <a:avLst>
              <a:gd name="adj" fmla="val 0"/>
            </a:avLst>
          </a:prstGeom>
          <a:solidFill>
            <a:srgbClr val="CC4778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read memory region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91469" y="4426129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minimum activation count to induce a bit flip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B278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36%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Bypasses defenses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91469" y="1320346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Activating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frequently as possible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59226" y="2806374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Keeping the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for a longer time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6397985" y="3301832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36% reduction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</a:t>
              </a:r>
              <a:r>
                <a:rPr kumimoji="0" lang="en-US" sz="2000" b="1" i="1" u="none" strike="noStrike" kern="1200" cap="none" spc="0" normalizeH="0" baseline="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endParaRPr kumimoji="0" lang="en-US" sz="2000" b="1" i="1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Attack Improvement 3: 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Bypassing Defenses with Aggressor Row Active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 </a:t>
            </a:r>
            <a:r>
              <a:rPr lang="en-US" sz="2400" b="1" dirty="0"/>
              <a:t>(Follow up of our analysis)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4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10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3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43322" y="3297367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0" y="4863925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observe bitflips even with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ONLY ONE activation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3289394" y="2486774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36ns, 47K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7.8µs, only 5K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E67B6-65A8-3993-981F-6D2E43754A70}"/>
              </a:ext>
            </a:extLst>
          </p:cNvPr>
          <p:cNvSpPr/>
          <p:nvPr/>
        </p:nvSpPr>
        <p:spPr>
          <a:xfrm>
            <a:off x="5189040" y="1501293"/>
            <a:ext cx="1926368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45562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00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300812" y="1756138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477083" y="1756139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300813" y="1756138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8319796" y="1756137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78693" y="3529852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7471749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81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3489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388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300807" y="2220072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E67B6-65A8-3993-981F-6D2E43754A70}"/>
              </a:ext>
            </a:extLst>
          </p:cNvPr>
          <p:cNvSpPr/>
          <p:nvPr/>
        </p:nvSpPr>
        <p:spPr>
          <a:xfrm>
            <a:off x="376100" y="4237273"/>
            <a:ext cx="1709873" cy="21554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45562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987396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038-19B4-4F16-BBF7-CE07B8C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94A0-A578-A5B9-2874-1B84F9A2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Can we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leverage the variation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in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read disturbance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vulnerability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across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DRAM rows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4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to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reduce</a:t>
            </a:r>
            <a:r>
              <a:rPr lang="en-US" sz="3600" dirty="0">
                <a:solidFill>
                  <a:srgbClr val="7030A0"/>
                </a:solidFill>
                <a:ea typeface="Cambria"/>
              </a:rPr>
              <a:t>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the performance overheads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of existing read disturbance solutions?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8F90-101D-9CEF-5CD5-618D368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-1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2451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1394456" y="106146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1406769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936169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4574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2658644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2203936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843693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1038077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7BB5-70A8-EC06-C83F-0D056002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859F-C1B4-4920-2220-E53816A4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A83E9E-20E0-B915-3F6E-AFA421BBA566}"/>
              </a:ext>
            </a:extLst>
          </p:cNvPr>
          <p:cNvSpPr txBox="1">
            <a:spLocks/>
          </p:cNvSpPr>
          <p:nvPr/>
        </p:nvSpPr>
        <p:spPr>
          <a:xfrm>
            <a:off x="1" y="965201"/>
            <a:ext cx="9143999" cy="5425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C00000"/>
                </a:solidFill>
              </a:rPr>
              <a:t>No prior work</a:t>
            </a:r>
            <a:r>
              <a:rPr lang="en-US" sz="3600" dirty="0">
                <a:solidFill>
                  <a:srgbClr val="C00000"/>
                </a:solidFill>
              </a:rPr>
              <a:t> rigorously studies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lang="en-US" sz="3600" dirty="0">
              <a:solidFill>
                <a:srgbClr val="C0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spatial variation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of DRAM read disturbance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across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all DRAM rows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600" dirty="0">
                <a:solidFill>
                  <a:srgbClr val="C00000"/>
                </a:solidFill>
              </a:rPr>
              <a:t>&amp;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600" dirty="0">
                <a:solidFill>
                  <a:srgbClr val="7030A0"/>
                </a:solidFill>
              </a:rPr>
              <a:t>this variation’s implications </a:t>
            </a:r>
            <a:br>
              <a:rPr lang="en-US" sz="3600" dirty="0">
                <a:solidFill>
                  <a:srgbClr val="7030A0"/>
                </a:solidFill>
              </a:rPr>
            </a:br>
            <a:r>
              <a:rPr lang="en-US" sz="3600" dirty="0">
                <a:solidFill>
                  <a:srgbClr val="7030A0"/>
                </a:solidFill>
              </a:rPr>
              <a:t>on </a:t>
            </a:r>
            <a:r>
              <a:rPr lang="en-US" sz="3600" b="1" dirty="0">
                <a:solidFill>
                  <a:srgbClr val="7030A0"/>
                </a:solidFill>
              </a:rPr>
              <a:t>future solutions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92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1A380-864C-AD27-1E28-8E84B21C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A256-FF67-3DE0-2C9C-33B7DA83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AB39-9DFD-4AD4-D1AF-9223AE5C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To empirically understand the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spatial variation in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read disturbance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across DRAM rows </a:t>
            </a:r>
            <a:endParaRPr lang="en-US" sz="36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36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dirty="0">
                <a:solidFill>
                  <a:srgbClr val="7030A0"/>
                </a:solidFill>
              </a:rPr>
              <a:t>To leverage this understanding </a:t>
            </a:r>
            <a:r>
              <a:rPr lang="en-US" sz="3600" b="1" dirty="0">
                <a:solidFill>
                  <a:srgbClr val="7030A0"/>
                </a:solidFill>
              </a:rPr>
              <a:t>to</a:t>
            </a:r>
            <a:r>
              <a:rPr lang="en-US" sz="3600" dirty="0">
                <a:solidFill>
                  <a:srgbClr val="7030A0"/>
                </a:solidFill>
              </a:rPr>
              <a:t> </a:t>
            </a:r>
            <a:r>
              <a:rPr lang="en-US" sz="3600" b="1" dirty="0">
                <a:solidFill>
                  <a:srgbClr val="7030A0"/>
                </a:solidFill>
              </a:rPr>
              <a:t>improve</a:t>
            </a:r>
            <a:r>
              <a:rPr lang="en-US" sz="3600" dirty="0">
                <a:solidFill>
                  <a:srgbClr val="7030A0"/>
                </a:solidFill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dirty="0">
                <a:solidFill>
                  <a:srgbClr val="7030A0"/>
                </a:solidFill>
              </a:rPr>
              <a:t>the existing </a:t>
            </a:r>
            <a:r>
              <a:rPr lang="en-US" sz="3600" b="1" dirty="0">
                <a:solidFill>
                  <a:srgbClr val="7030A0"/>
                </a:solidFill>
              </a:rPr>
              <a:t>read disturbance solutions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A0B8-2052-AE01-27EB-46364BE2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4580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7975839" y="1664477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8343274" y="1486948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72348" y="136227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72349" y="2990431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72349" y="464711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1413755" y="1609476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1413754" y="2978816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1413754" y="4369923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/>
              <a:t>Key Experimental Takeaway:</a:t>
            </a:r>
            <a:r>
              <a:rPr lang="en-US" sz="2200" dirty="0"/>
              <a:t> Read disturbance vulnerability</a:t>
            </a:r>
            <a:br>
              <a:rPr lang="en-US" sz="2200" dirty="0"/>
            </a:br>
            <a:r>
              <a:rPr lang="en-US" sz="2200" b="1" dirty="0">
                <a:solidFill>
                  <a:srgbClr val="00B050"/>
                </a:solidFill>
              </a:rPr>
              <a:t>varies significantly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C00000"/>
                </a:solidFill>
              </a:rPr>
              <a:t>irregularly</a:t>
            </a:r>
            <a:r>
              <a:rPr lang="en-US" sz="2200" dirty="0"/>
              <a:t> across DRAM rows</a:t>
            </a:r>
            <a:endParaRPr lang="en-US" sz="2200" b="1" dirty="0"/>
          </a:p>
          <a:p>
            <a:pPr>
              <a:spcAft>
                <a:spcPts val="1200"/>
              </a:spcAft>
            </a:pPr>
            <a:r>
              <a:rPr lang="en-US" sz="2200" b="1" dirty="0"/>
              <a:t>Key Idea: </a:t>
            </a:r>
            <a:r>
              <a:rPr lang="en-US" sz="2200" dirty="0"/>
              <a:t>Leverage the variation in read disturbance</a:t>
            </a:r>
            <a:br>
              <a:rPr lang="en-US" sz="2200" dirty="0"/>
            </a:br>
            <a:r>
              <a:rPr lang="en-US" sz="2200" dirty="0"/>
              <a:t>vulnerability across DRAM rows</a:t>
            </a:r>
            <a:endParaRPr lang="en-US" sz="2200" b="1" dirty="0"/>
          </a:p>
          <a:p>
            <a:pPr>
              <a:spcAft>
                <a:spcPts val="1200"/>
              </a:spcAft>
            </a:pPr>
            <a:r>
              <a:rPr lang="en-US" sz="2200" b="1" dirty="0" err="1"/>
              <a:t>Svärd</a:t>
            </a:r>
            <a:r>
              <a:rPr lang="en-US" sz="2200" b="1" dirty="0"/>
              <a:t>:</a:t>
            </a:r>
            <a:r>
              <a:rPr lang="en-US" sz="2200" dirty="0"/>
              <a:t> Spatial Variation-Aware DRAM Read Disturbance Defenses</a:t>
            </a:r>
            <a:br>
              <a:rPr lang="en-US" sz="2200" dirty="0"/>
            </a:b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200" dirty="0"/>
              <a:t>of existing solutions </a:t>
            </a:r>
            <a:br>
              <a:rPr lang="en-US" sz="2200" dirty="0"/>
            </a:b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</a:pPr>
            <a:r>
              <a:rPr lang="en-US" sz="2200" dirty="0" err="1"/>
              <a:t>Svärd</a:t>
            </a:r>
            <a:r>
              <a:rPr lang="en-US" sz="2200" dirty="0"/>
              <a:t> performs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00B050"/>
                </a:solidFill>
              </a:rPr>
              <a:t>fewer preventive actions (e.g., refresh)</a:t>
            </a:r>
            <a:br>
              <a:rPr lang="en-US" sz="2200" b="1" dirty="0"/>
            </a:br>
            <a:r>
              <a:rPr lang="en-US" sz="2200" dirty="0"/>
              <a:t>for rows that are </a:t>
            </a:r>
            <a:r>
              <a:rPr lang="en-US" sz="2200" b="1" dirty="0">
                <a:solidFill>
                  <a:srgbClr val="7030A0"/>
                </a:solidFill>
              </a:rPr>
              <a:t>less vulnerable to read disturbance 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4885382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98410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" y="4168861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5208871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-77552" y="5660004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2249801" y="5658086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4488607" y="5658086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7027225" y="5654367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65201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-2266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-3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4634798" y="965200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1949109" y="1757363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0" y="5460995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-2266" y="5454645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354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3487119" y="3316514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3683430" y="3206823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985769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0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1244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45562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376100" y="4237273"/>
            <a:ext cx="6939295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86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45562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233817" y="1495088"/>
            <a:ext cx="8813201" cy="241394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57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i="0" dirty="0">
                <a:effectLst/>
              </a:rPr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i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scale-up and are shared </a:t>
            </a:r>
            <a:r>
              <a:rPr lang="en-US" sz="2400" b="0" i="0" dirty="0">
                <a:effectLst/>
              </a:rPr>
              <a:t>across many users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(e.g., disaggregated memory systems)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scale-down</a:t>
            </a:r>
            <a:r>
              <a:rPr lang="en-US" sz="2400" b="0" i="0" dirty="0">
                <a:effectLst/>
              </a:rPr>
              <a:t> in manufacturing technology node size 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support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processing near/using memory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7072374" y="1069640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5068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604558" y="1061870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2658759" y="1068060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The RowHammer Vulnerability [Kim+, ISCA’14]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0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540999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418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7 March 2024</a:t>
            </a:r>
          </a:p>
          <a:p>
            <a:r>
              <a:rPr lang="en-US" sz="2000" dirty="0"/>
              <a:t>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Deeper Look into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0" y="1239693"/>
            <a:ext cx="8631639" cy="476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8" y="3429000"/>
            <a:ext cx="4457282" cy="1459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256179" y="6042227"/>
            <a:ext cx="8631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055" y="1216978"/>
            <a:ext cx="893745" cy="8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30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108992" y="1146429"/>
            <a:ext cx="8926011" cy="492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A5551D-98FD-B606-7879-C9BA8D3F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22" y="3588599"/>
            <a:ext cx="4608689" cy="1358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A302D-8480-0FBD-E1B7-12E5EAA3F950}"/>
              </a:ext>
            </a:extLst>
          </p:cNvPr>
          <p:cNvSpPr txBox="1"/>
          <p:nvPr/>
        </p:nvSpPr>
        <p:spPr>
          <a:xfrm>
            <a:off x="1679223" y="6452935"/>
            <a:ext cx="6651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20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7 March 2024</a:t>
            </a:r>
          </a:p>
          <a:p>
            <a:r>
              <a:rPr lang="en-US" sz="2000" dirty="0"/>
              <a:t>University of Glasgow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68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2212974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3938447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5663920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7389393" y="2205839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3938447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5663920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7389393" y="4402304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1881265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RowHammer vulnerability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across DRAM rows and columns due to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and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manufacturing-process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1881265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Minimum hammer count to induce the first bitflip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across rows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 subarray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not as much across subarrays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</a:t>
            </a:r>
            <a:endParaRPr kumimoji="0" lang="en-CH" sz="115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Font Awesome 5 Free Regular" panose="02000503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In-Chip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Variations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0" y="1874728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Developing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endParaRPr lang="en-US" sz="1200" i="0" dirty="0">
              <a:effectLst/>
              <a:latin typeface="Cambria" panose="02040503050406030204" pitchFamily="18" charset="0"/>
            </a:endParaRPr>
          </a:p>
          <a:p>
            <a:pPr algn="ctr"/>
            <a:r>
              <a:rPr lang="en-US" sz="3200" i="0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and</a:t>
            </a:r>
            <a:r>
              <a:rPr lang="en-US" sz="32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revisiting memory controller designs</a:t>
            </a:r>
            <a:br>
              <a:rPr lang="en-US" sz="1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effectLst/>
                <a:latin typeface="Cambria" panose="02040503050406030204" pitchFamily="18" charset="0"/>
              </a:rPr>
              <a:t> </a:t>
            </a: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enable scientists and engineers to build </a:t>
            </a:r>
            <a:b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</a:br>
            <a:r>
              <a:rPr lang="en-US" sz="2800" b="1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1815128" y="1839602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1693154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933611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290783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6840343" y="1501293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42254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547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Bitline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200181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71450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17410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High Voltage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43048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257842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254588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138767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Agressor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Wordline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toggling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is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85835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-4398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 RowHammer vulnerability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significantly affecting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Wordline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923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231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206441" y="2107024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352826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3774558" y="2402781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7051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7051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7051563" y="3312431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5112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sz="3200" dirty="0"/>
              <a:t>with Commodity DRAM Chips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22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04843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705" y="4648200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E67B6-65A8-3993-981F-6D2E43754A70}"/>
              </a:ext>
            </a:extLst>
          </p:cNvPr>
          <p:cNvSpPr/>
          <p:nvPr/>
        </p:nvSpPr>
        <p:spPr>
          <a:xfrm>
            <a:off x="154396" y="1501293"/>
            <a:ext cx="2066307" cy="2350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34478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206438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</a:t>
            </a:r>
            <a:r>
              <a:rPr lang="en-US" sz="3200" dirty="0"/>
              <a:t>Throttling Unsafe Accesses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012627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4838700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8953" y="2205459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4305301" y="3064478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-1026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7051563" y="2962532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7051563" y="3509668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53688" y="699028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04843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5339368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2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-18577" y="1851047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0" y="1916400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99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34996</TotalTime>
  <Words>11404</Words>
  <Application>Microsoft Macintosh PowerPoint</Application>
  <PresentationFormat>On-screen Show (4:3)</PresentationFormat>
  <Paragraphs>1967</Paragraphs>
  <Slides>117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31" baseType="lpstr"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Office Theme</vt:lpstr>
      <vt:lpstr>1_Office Theme</vt:lpstr>
      <vt:lpstr>Enabling Efficient and Scalable 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Motivation</vt:lpstr>
      <vt:lpstr>Thesis Statement</vt:lpstr>
      <vt:lpstr>My Dissertation Works</vt:lpstr>
      <vt:lpstr>DRAM Testing Infrastructure</vt:lpstr>
      <vt:lpstr>DRAM Chips Tested</vt:lpstr>
      <vt:lpstr>DRAM Chips Tested</vt:lpstr>
      <vt:lpstr>DRAM Testing Methodology</vt:lpstr>
      <vt:lpstr>Key Findings: Temperature</vt:lpstr>
      <vt:lpstr>Attack Improvement 1:  Making DRAM Cells More Vulnerable</vt:lpstr>
      <vt:lpstr>Attack Improvement 2:  Temperature-Dependent Trigger</vt:lpstr>
      <vt:lpstr>Contributions to Understanding RowHammer</vt:lpstr>
      <vt:lpstr>My Dissertation Works</vt:lpstr>
      <vt:lpstr>Memory Access Patterns in Aggressor Row Active Time Analysis</vt:lpstr>
      <vt:lpstr>Key Findings: Memory Access Patterns</vt:lpstr>
      <vt:lpstr>Attack Improvement 3:  Bypassing Defenses with Aggressor Row Active Time</vt:lpstr>
      <vt:lpstr>Contributions to Understanding RowHammer</vt:lpstr>
      <vt:lpstr>RowPress [Luo+, ISCA 2023] (Follow up of our analysis)</vt:lpstr>
      <vt:lpstr>RowPress vs. RowHammer</vt:lpstr>
      <vt:lpstr>RowPress [Luo+, ISCA 2023]</vt:lpstr>
      <vt:lpstr>My Dissertation Works</vt:lpstr>
      <vt:lpstr>Spatial Variation in Read Disturbance Vulnerability Across DRAM Rows </vt:lpstr>
      <vt:lpstr>My Dissertation Works</vt:lpstr>
      <vt:lpstr>Motivation</vt:lpstr>
      <vt:lpstr>Motivation</vt:lpstr>
      <vt:lpstr>Problem</vt:lpstr>
      <vt:lpstr>Our Goal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My Dissertation Works</vt:lpstr>
      <vt:lpstr>My Dissertation Works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A Deeper Look into DRAM Read Disturbance</vt:lpstr>
      <vt:lpstr>Solutions to DRAM Read Disturbance</vt:lpstr>
      <vt:lpstr>Enabling Efficient and Scalable  Read Disturbance Mitigation  via New Experimental Insights  into Modern Memory Chips</vt:lpstr>
      <vt:lpstr>DRAM Organization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Circuit-Level Justification  Temperature Analysis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117</cp:revision>
  <dcterms:created xsi:type="dcterms:W3CDTF">2023-10-17T14:07:22Z</dcterms:created>
  <dcterms:modified xsi:type="dcterms:W3CDTF">2024-03-09T21:51:29Z</dcterms:modified>
</cp:coreProperties>
</file>